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8" r:id="rId3"/>
    <p:sldId id="293" r:id="rId4"/>
    <p:sldId id="294" r:id="rId5"/>
    <p:sldId id="259" r:id="rId6"/>
    <p:sldId id="272" r:id="rId7"/>
    <p:sldId id="299" r:id="rId8"/>
    <p:sldId id="295" r:id="rId9"/>
    <p:sldId id="296" r:id="rId10"/>
    <p:sldId id="262" r:id="rId11"/>
    <p:sldId id="261" r:id="rId12"/>
    <p:sldId id="284" r:id="rId13"/>
    <p:sldId id="267" r:id="rId14"/>
    <p:sldId id="269" r:id="rId15"/>
    <p:sldId id="264" r:id="rId16"/>
    <p:sldId id="263" r:id="rId17"/>
    <p:sldId id="300" r:id="rId18"/>
    <p:sldId id="270" r:id="rId19"/>
    <p:sldId id="278" r:id="rId20"/>
    <p:sldId id="279" r:id="rId21"/>
    <p:sldId id="280" r:id="rId22"/>
    <p:sldId id="281" r:id="rId23"/>
    <p:sldId id="282" r:id="rId24"/>
    <p:sldId id="283" r:id="rId25"/>
    <p:sldId id="271" r:id="rId26"/>
    <p:sldId id="273" r:id="rId27"/>
    <p:sldId id="274" r:id="rId28"/>
    <p:sldId id="275" r:id="rId29"/>
    <p:sldId id="276" r:id="rId30"/>
    <p:sldId id="298" r:id="rId31"/>
    <p:sldId id="285" r:id="rId32"/>
    <p:sldId id="288" r:id="rId33"/>
    <p:sldId id="302" r:id="rId34"/>
    <p:sldId id="287" r:id="rId35"/>
    <p:sldId id="286" r:id="rId36"/>
    <p:sldId id="301" r:id="rId37"/>
    <p:sldId id="290" r:id="rId38"/>
    <p:sldId id="257" r:id="rId39"/>
    <p:sldId id="303" r:id="rId40"/>
    <p:sldId id="289" r:id="rId4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660"/>
  </p:normalViewPr>
  <p:slideViewPr>
    <p:cSldViewPr>
      <p:cViewPr varScale="1">
        <p:scale>
          <a:sx n="105" d="100"/>
          <a:sy n="105" d="100"/>
        </p:scale>
        <p:origin x="174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D6A0EC-5EEF-CF46-1659-2AE03541F3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2EFE11-D9ED-9981-0E42-D117BA40273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7EF6BB-68BB-4064-9731-AEFA20345F45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A2451FF-B858-2267-9EF2-7C912F99AD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D111BAC-064B-0E8B-4E62-69053DB08F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8664D4-4216-3C6C-61A0-E9738B3D64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3F74D-D237-D883-5665-8E8469392D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5CA8C38-6C86-4E30-96D1-2600501C38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0577257F-A7FC-09EF-2CD9-70815B24A1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368C6D42-20FD-C521-2C8E-522F1BD236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0FD9108B-87B5-581D-74AA-A6349DA37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5BC3B9-3E32-4EBD-9383-F9E3B948D95D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CA8C38-6C86-4E30-96D1-2600501C382D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039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5B1D6-ACD2-6597-448D-400398303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A1524-FDC8-483D-82BA-558D2F670E05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D730C-7EE3-3163-AB4A-C99EDA566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3E540-5C50-0815-7F2B-8ACEA1E9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BD96F-F957-4AC6-B3CA-7F54C4ACC2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830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02E54-6C2A-1CB4-4C3D-C23C7922C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7F02B-5B4B-49F0-ABFF-F79C10978681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870E0-3998-2917-8A5E-DBB4AF28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E19CF-F5A3-5B90-B7D5-DD775802C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25B7A-9BB7-4F06-B359-8AC43EAA7F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5723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15D93-B8E4-FF98-AB6F-50F2DDFA6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A14F1-23DF-4FC4-828E-42CF90ADEB7E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D112F-08A3-8463-E957-960177809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9E1D5-B86D-0560-11F7-092BB19E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B634C-2FA6-4A7E-AD3A-01767A7D12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9447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4E2FC-5F03-3D8E-1757-2CD986585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DCA59-CFC7-42B0-A299-8D8C3C0F0810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39AA4-972A-8CEC-0FFF-A6CDB9F48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8EF93-42F9-C97D-4F80-F3EF8F55D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B916E-E107-4DA8-B877-460BA5AFB9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4696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6B696-38AA-15B8-613A-E4AD146D2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0D1B1-6BEF-40E8-8F74-43A78E5D4CE2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D53A1-2A33-4CCF-7B33-CDA09268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44E22-9D26-35A6-8E76-CDA8913B5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91255-E01C-4924-B322-9C415F76D6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4986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3D859C6-FAFF-65C2-2351-B83BFF998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40F00-DACB-4B64-B596-0EAA6C671275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9D9B19-BE34-C3D8-2AEC-87E073DA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61AED8-C568-8588-6BEE-FBA88180A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4EF17-1AE7-47FB-BF4B-01A40FA757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785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2EC79F-1B5F-9AD8-C79F-56A433117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1501-354A-497A-82A3-F004CFFC759A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BE20E7-D3F5-CBB5-12D4-900D4FE72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FEF7DAF-38F6-EDC8-CE35-FF206DC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2B79E-5697-48E6-B98C-ED2080B127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6300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5769A91-BE34-B095-9C95-02D330F0C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EC18-F6E9-4B26-9F0A-3DBCB912339B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03F5EDE-D227-1BFD-4229-B9F6BF914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24F8DDC-5BF0-7E48-F7E1-C33EC9159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BC28C-A85D-4B1F-9CA4-0D5A942716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128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A8CD634-06BF-358C-EDF6-3504E83AA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E3A10-0171-4142-81C5-8A6C66D77CB1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BEE57AF-FA90-E3FF-9CE3-5C116B518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1191217-E904-353E-08BE-157FCF1A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B7A04-7027-4CBE-88AC-77C01A9EE6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425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CE6CF4D-2912-EB9B-31BD-31605D942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41154-A4C1-4EB5-80FC-64947170E418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FEDBCF-1043-25CF-9EDE-041280D1E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0AE293-6843-634B-58F7-BCA1913EE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220E7-02C2-439E-AA8B-FB768421BD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1530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8E22829-489B-C61C-9517-E8AB97BC9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CA5AA-0372-482D-AD7C-51127477762C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5EEA7F-3E9C-9BA3-AD11-77168D7D7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163350-E168-01F7-877A-3EF8E830B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D5CF3-1642-4304-8B50-F532F237A0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74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573AC66-5084-7DFF-EADE-9A1DB07C607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18132E9-43DD-25E8-C0AC-E15F823FF4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BF1B7-40B8-A438-5F80-0FA7E1598F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E31F89-74A4-402A-93A6-63C153215F16}" type="datetimeFigureOut">
              <a:rPr lang="en-US"/>
              <a:pPr>
                <a:defRPr/>
              </a:pPr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2932B-8556-FAFD-B9A3-E6A8ADEA2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FE0C8-47E7-3F45-D4D5-D8D7731E78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5BFBB83-F6EE-4F62-A42F-1971A03FDE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g"/><Relationship Id="rId4" Type="http://schemas.openxmlformats.org/officeDocument/2006/relationships/image" Target="../media/image6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DF1271D-88D3-133F-7217-AD0D07F07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3733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900C0571-AB0A-A808-DF87-9FDF5C53C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800"/>
            <a:ext cx="36195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itle 1">
            <a:extLst>
              <a:ext uri="{FF2B5EF4-FFF2-40B4-BE49-F238E27FC236}">
                <a16:creationId xmlns:a16="http://schemas.microsoft.com/office/drawing/2014/main" id="{546731B2-7221-B5CD-0010-582872C6DA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solidFill>
                  <a:srgbClr val="FF0000"/>
                </a:solidFill>
              </a:rPr>
              <a:t>Earth Moon Earth Communications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99FB80-5EFF-CE47-8B80-954CD4B9B7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/>
              <a:t>The Ultimate Amateur Radio Challenge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/>
              <a:t>By Mike Melum, KL6M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/>
              <a:t>Presented to Motley Picnic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F448F4E8-32ED-1165-EFBA-C985C9BDD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Steps</a:t>
            </a:r>
            <a:br>
              <a:rPr lang="en-US" altLang="en-US" dirty="0"/>
            </a:br>
            <a:r>
              <a:rPr lang="en-US" altLang="en-US" sz="3200" dirty="0"/>
              <a:t>(to building an EME superstation)</a:t>
            </a:r>
            <a:endParaRPr lang="en-US" altLang="en-US" dirty="0"/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948B38FE-ACF5-6817-0F38-C8214AC7A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600200"/>
            <a:ext cx="6096000" cy="4525963"/>
          </a:xfrm>
        </p:spPr>
        <p:txBody>
          <a:bodyPr/>
          <a:lstStyle/>
          <a:p>
            <a:pPr eaLnBrk="1" hangingPunct="1"/>
            <a:r>
              <a:rPr lang="en-US" altLang="en-US" dirty="0"/>
              <a:t>Acquire the Dish</a:t>
            </a:r>
          </a:p>
          <a:p>
            <a:pPr eaLnBrk="1" hangingPunct="1"/>
            <a:r>
              <a:rPr lang="en-US" altLang="en-US" dirty="0"/>
              <a:t>Design</a:t>
            </a:r>
          </a:p>
          <a:p>
            <a:pPr eaLnBrk="1" hangingPunct="1"/>
            <a:r>
              <a:rPr lang="en-US" altLang="en-US" dirty="0"/>
              <a:t>Procure parts, materials, services</a:t>
            </a:r>
          </a:p>
          <a:p>
            <a:pPr eaLnBrk="1" hangingPunct="1"/>
            <a:r>
              <a:rPr lang="en-US" altLang="en-US" dirty="0"/>
              <a:t>The mounting structure (Tower)</a:t>
            </a:r>
          </a:p>
          <a:p>
            <a:pPr eaLnBrk="1" hangingPunct="1"/>
            <a:r>
              <a:rPr lang="en-US" altLang="en-US" dirty="0"/>
              <a:t>The Mechanics</a:t>
            </a:r>
          </a:p>
          <a:p>
            <a:pPr eaLnBrk="1" hangingPunct="1"/>
            <a:r>
              <a:rPr lang="en-US" altLang="en-US" dirty="0"/>
              <a:t>The Electronics</a:t>
            </a:r>
          </a:p>
          <a:p>
            <a:pPr eaLnBrk="1" hangingPunct="1"/>
            <a:r>
              <a:rPr lang="en-US" altLang="en-US" dirty="0"/>
              <a:t>OPERATE 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36741BFA-BFFC-E77F-871B-7A3718670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Structural Design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2DCE9E3F-0FF5-8889-E6D8-10F2DF241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600200"/>
            <a:ext cx="5029200" cy="4525963"/>
          </a:xfrm>
        </p:spPr>
        <p:txBody>
          <a:bodyPr/>
          <a:lstStyle/>
          <a:p>
            <a:pPr eaLnBrk="1" hangingPunct="1"/>
            <a:r>
              <a:rPr lang="en-US" altLang="en-US" dirty="0"/>
              <a:t>Tower Requirements </a:t>
            </a:r>
          </a:p>
          <a:p>
            <a:pPr lvl="1" eaLnBrk="1" hangingPunct="1"/>
            <a:r>
              <a:rPr lang="en-US" altLang="en-US" dirty="0"/>
              <a:t>Strength (wind and weight)</a:t>
            </a:r>
          </a:p>
          <a:p>
            <a:pPr lvl="1" eaLnBrk="1" hangingPunct="1"/>
            <a:r>
              <a:rPr lang="en-US" altLang="en-US" dirty="0"/>
              <a:t>Height </a:t>
            </a:r>
          </a:p>
          <a:p>
            <a:pPr lvl="1" eaLnBrk="1" hangingPunct="1"/>
            <a:r>
              <a:rPr lang="en-US" altLang="en-US" dirty="0"/>
              <a:t>Cheap ?</a:t>
            </a:r>
          </a:p>
          <a:p>
            <a:pPr eaLnBrk="1" hangingPunct="1"/>
            <a:r>
              <a:rPr lang="en-US" altLang="en-US" dirty="0"/>
              <a:t>Mechanical concepts</a:t>
            </a:r>
          </a:p>
          <a:p>
            <a:pPr eaLnBrk="1" hangingPunct="1"/>
            <a:r>
              <a:rPr lang="en-US" altLang="en-US" dirty="0"/>
              <a:t>Make Drawings</a:t>
            </a:r>
          </a:p>
          <a:p>
            <a:pPr eaLnBrk="1" hangingPunct="1"/>
            <a:r>
              <a:rPr lang="en-US" altLang="en-US" dirty="0"/>
              <a:t>Ask everyone!</a:t>
            </a:r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A6749929-9417-B307-618D-20D5628DE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Acquire a Dish (1999)</a:t>
            </a:r>
          </a:p>
        </p:txBody>
      </p:sp>
      <p:pic>
        <p:nvPicPr>
          <p:cNvPr id="14339" name="Picture 2">
            <a:extLst>
              <a:ext uri="{FF2B5EF4-FFF2-40B4-BE49-F238E27FC236}">
                <a16:creationId xmlns:a16="http://schemas.microsoft.com/office/drawing/2014/main" id="{59293A52-9BB7-F99C-A8F8-F8183F2F2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6125"/>
            <a:ext cx="485775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3">
            <a:extLst>
              <a:ext uri="{FF2B5EF4-FFF2-40B4-BE49-F238E27FC236}">
                <a16:creationId xmlns:a16="http://schemas.microsoft.com/office/drawing/2014/main" id="{29121232-92EA-15DC-1BA3-4F1AB0483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5" y="3733800"/>
            <a:ext cx="3230563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>
            <a:extLst>
              <a:ext uri="{FF2B5EF4-FFF2-40B4-BE49-F238E27FC236}">
                <a16:creationId xmlns:a16="http://schemas.microsoft.com/office/drawing/2014/main" id="{DC30400A-F2CB-A2BD-FDA3-37FF42558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8" y="1517650"/>
            <a:ext cx="3024187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A4DD62B4-FABC-5AD6-6A17-76CF34A61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Original Transportable Dish 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5C9A9752-105E-25C8-521F-CB119A769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2133600"/>
            <a:ext cx="5021262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">
            <a:extLst>
              <a:ext uri="{FF2B5EF4-FFF2-40B4-BE49-F238E27FC236}">
                <a16:creationId xmlns:a16="http://schemas.microsoft.com/office/drawing/2014/main" id="{E6222C8C-B06C-1B06-0F3C-9795598C4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75" y="2513013"/>
            <a:ext cx="3370263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A93BBFCE-D170-1F03-31FA-6C7E5C12F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altLang="en-US"/>
              <a:t>Modifications</a:t>
            </a:r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A7791685-81B0-93DF-9809-BAE81EB9A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420813"/>
            <a:ext cx="3530600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>
            <a:extLst>
              <a:ext uri="{FF2B5EF4-FFF2-40B4-BE49-F238E27FC236}">
                <a16:creationId xmlns:a16="http://schemas.microsoft.com/office/drawing/2014/main" id="{8C73D991-7C87-79C0-3872-28243B74D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0" y="1433513"/>
            <a:ext cx="3236913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>
            <a:extLst>
              <a:ext uri="{FF2B5EF4-FFF2-40B4-BE49-F238E27FC236}">
                <a16:creationId xmlns:a16="http://schemas.microsoft.com/office/drawing/2014/main" id="{F5DA52E9-C9F3-D924-BDF4-AD3E2935C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4102100"/>
            <a:ext cx="36449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>
            <a:extLst>
              <a:ext uri="{FF2B5EF4-FFF2-40B4-BE49-F238E27FC236}">
                <a16:creationId xmlns:a16="http://schemas.microsoft.com/office/drawing/2014/main" id="{5579C59A-DFD1-A8DE-EE3D-8D4F46059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263" y="3692525"/>
            <a:ext cx="1893887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5973EAA-0CAA-F581-BA07-FAE64A3C4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31330-FCEA-0085-C726-E3F999A10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600200"/>
            <a:ext cx="7391400" cy="4525963"/>
          </a:xfrm>
        </p:spPr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u="sng" dirty="0"/>
              <a:t>WINDLOADING AND FOUNDATION CALCULATIONS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The following assumptions were used in the calculations: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1. Design windspeed ? 50 </a:t>
            </a:r>
            <a:r>
              <a:rPr lang="en-US" dirty="0" err="1"/>
              <a:t>lbs</a:t>
            </a:r>
            <a:r>
              <a:rPr lang="en-US" dirty="0"/>
              <a:t>/</a:t>
            </a:r>
            <a:r>
              <a:rPr lang="en-US" dirty="0" err="1"/>
              <a:t>sq.ft</a:t>
            </a:r>
            <a:r>
              <a:rPr lang="en-US" dirty="0"/>
              <a:t>. (approx. 120 mph)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2. Dish area = 700 sq. ft.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3. Maximum operating wind = 35 mph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4. Total weight of movable antenna = 6,000 pounds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5. Decision:  Design for worst case in parked position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6. Design is with antenna parked (EL = 90; AZ = 150 +/-10)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    (Historically most winds in excess of 30 mph are from this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      direction)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 7. Locked with grade 8 x 1” bolt above 35mph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A9B5F183-1557-9868-266B-A0846698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228600"/>
            <a:ext cx="8229600" cy="792163"/>
          </a:xfrm>
        </p:spPr>
        <p:txBody>
          <a:bodyPr/>
          <a:lstStyle/>
          <a:p>
            <a:pPr eaLnBrk="1" hangingPunct="1"/>
            <a:r>
              <a:rPr lang="en-US" altLang="en-US"/>
              <a:t>Alternatives</a:t>
            </a:r>
          </a:p>
        </p:txBody>
      </p:sp>
      <p:pic>
        <p:nvPicPr>
          <p:cNvPr id="18435" name="Picture 2">
            <a:extLst>
              <a:ext uri="{FF2B5EF4-FFF2-40B4-BE49-F238E27FC236}">
                <a16:creationId xmlns:a16="http://schemas.microsoft.com/office/drawing/2014/main" id="{4A2104DD-192D-9EF3-8FC9-40C33A21C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838200"/>
            <a:ext cx="4510087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>
            <a:extLst>
              <a:ext uri="{FF2B5EF4-FFF2-40B4-BE49-F238E27FC236}">
                <a16:creationId xmlns:a16="http://schemas.microsoft.com/office/drawing/2014/main" id="{EF511455-B3A1-2E12-2131-1FC524D10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1143000"/>
            <a:ext cx="4335463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8446D-4E1D-D00D-451A-285BDDD1A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dirty="0"/>
              <a:t>Beg, Borrow, Barter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9217DF1-B406-110B-4F6E-C99D99053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096195"/>
            <a:ext cx="3920470" cy="260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F74E38-9DFB-D867-7B50-58636BA1D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089828"/>
            <a:ext cx="3515762" cy="26368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296AE5-FE5E-9D6C-B269-FBAB8CB19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" y="3747986"/>
            <a:ext cx="3920471" cy="2590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C51120-3DAC-E73A-FDFC-1FF11C9CE1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769322"/>
            <a:ext cx="3515762" cy="256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4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>
            <a:extLst>
              <a:ext uri="{FF2B5EF4-FFF2-40B4-BE49-F238E27FC236}">
                <a16:creationId xmlns:a16="http://schemas.microsoft.com/office/drawing/2014/main" id="{AA8578B8-9DCA-F289-195B-F715E61EF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341438"/>
            <a:ext cx="31972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1">
            <a:extLst>
              <a:ext uri="{FF2B5EF4-FFF2-40B4-BE49-F238E27FC236}">
                <a16:creationId xmlns:a16="http://schemas.microsoft.com/office/drawing/2014/main" id="{30E80F1F-A375-3F90-9D68-5D0191D36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Tower (Pilings)</a:t>
            </a:r>
          </a:p>
        </p:txBody>
      </p:sp>
      <p:pic>
        <p:nvPicPr>
          <p:cNvPr id="19460" name="Picture 2">
            <a:extLst>
              <a:ext uri="{FF2B5EF4-FFF2-40B4-BE49-F238E27FC236}">
                <a16:creationId xmlns:a16="http://schemas.microsoft.com/office/drawing/2014/main" id="{2090DB4A-0F4D-53C3-C70B-8E873DA5D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29511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3">
            <a:extLst>
              <a:ext uri="{FF2B5EF4-FFF2-40B4-BE49-F238E27FC236}">
                <a16:creationId xmlns:a16="http://schemas.microsoft.com/office/drawing/2014/main" id="{0B3F1634-257C-C90C-2977-638CAF157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341438"/>
            <a:ext cx="32131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5">
            <a:extLst>
              <a:ext uri="{FF2B5EF4-FFF2-40B4-BE49-F238E27FC236}">
                <a16:creationId xmlns:a16="http://schemas.microsoft.com/office/drawing/2014/main" id="{1AE48594-5BA9-0139-01BC-39A4ECE4A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463925"/>
            <a:ext cx="205105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6">
            <a:extLst>
              <a:ext uri="{FF2B5EF4-FFF2-40B4-BE49-F238E27FC236}">
                <a16:creationId xmlns:a16="http://schemas.microsoft.com/office/drawing/2014/main" id="{3C01BA90-1389-A7C4-7C68-B2F3AD73A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3463925"/>
            <a:ext cx="2054225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7">
            <a:extLst>
              <a:ext uri="{FF2B5EF4-FFF2-40B4-BE49-F238E27FC236}">
                <a16:creationId xmlns:a16="http://schemas.microsoft.com/office/drawing/2014/main" id="{2F3A04BA-751D-6FBE-CB2A-E294FDBBB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463925"/>
            <a:ext cx="432435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67D35986-2EEF-1CF7-CEED-D48DD9019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Tower Top</a:t>
            </a:r>
          </a:p>
        </p:txBody>
      </p:sp>
      <p:pic>
        <p:nvPicPr>
          <p:cNvPr id="20483" name="Picture 2">
            <a:extLst>
              <a:ext uri="{FF2B5EF4-FFF2-40B4-BE49-F238E27FC236}">
                <a16:creationId xmlns:a16="http://schemas.microsoft.com/office/drawing/2014/main" id="{898CA396-BDE3-BB87-9660-30E76988C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1274763"/>
            <a:ext cx="2838450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3">
            <a:extLst>
              <a:ext uri="{FF2B5EF4-FFF2-40B4-BE49-F238E27FC236}">
                <a16:creationId xmlns:a16="http://schemas.microsoft.com/office/drawing/2014/main" id="{AA7B0E92-3531-4A18-5827-0B225319B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97300"/>
            <a:ext cx="3871913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>
            <a:extLst>
              <a:ext uri="{FF2B5EF4-FFF2-40B4-BE49-F238E27FC236}">
                <a16:creationId xmlns:a16="http://schemas.microsoft.com/office/drawing/2014/main" id="{BA2713B8-9BFA-8BBB-E020-29C313329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1085850"/>
            <a:ext cx="4038600" cy="542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2DA2352A-247E-000A-D992-D23987890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Contents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D836D14C-B239-5BB5-D071-0A471D572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66800"/>
            <a:ext cx="6629400" cy="4525963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Bio</a:t>
            </a:r>
          </a:p>
          <a:p>
            <a:pPr eaLnBrk="1" hangingPunct="1"/>
            <a:r>
              <a:rPr lang="en-US" altLang="en-US" sz="2800" dirty="0"/>
              <a:t>Motivation</a:t>
            </a:r>
          </a:p>
          <a:p>
            <a:pPr eaLnBrk="1" hangingPunct="1"/>
            <a:r>
              <a:rPr lang="en-US" altLang="en-US" sz="2800" dirty="0"/>
              <a:t>How I got hooked</a:t>
            </a:r>
          </a:p>
          <a:p>
            <a:pPr eaLnBrk="1" hangingPunct="1"/>
            <a:r>
              <a:rPr lang="en-US" altLang="en-US" sz="2800" dirty="0"/>
              <a:t>History</a:t>
            </a:r>
          </a:p>
          <a:p>
            <a:pPr eaLnBrk="1" hangingPunct="1"/>
            <a:r>
              <a:rPr lang="en-US" altLang="en-US" sz="2800" dirty="0"/>
              <a:t>The steps to building an EME station</a:t>
            </a:r>
          </a:p>
          <a:p>
            <a:pPr lvl="1" eaLnBrk="1" hangingPunct="1"/>
            <a:r>
              <a:rPr lang="en-US" altLang="en-US" sz="2400" dirty="0"/>
              <a:t>Design</a:t>
            </a:r>
          </a:p>
          <a:p>
            <a:pPr lvl="1" eaLnBrk="1" hangingPunct="1"/>
            <a:r>
              <a:rPr lang="en-US" altLang="en-US" sz="2400" dirty="0"/>
              <a:t>Procure</a:t>
            </a:r>
          </a:p>
          <a:p>
            <a:pPr lvl="1" eaLnBrk="1" hangingPunct="1"/>
            <a:r>
              <a:rPr lang="en-US" altLang="en-US" sz="2400" dirty="0"/>
              <a:t>The Tower</a:t>
            </a:r>
          </a:p>
          <a:p>
            <a:pPr lvl="1" eaLnBrk="1" hangingPunct="1"/>
            <a:r>
              <a:rPr lang="en-US" altLang="en-US" sz="2400" dirty="0"/>
              <a:t>The Mechanics </a:t>
            </a:r>
          </a:p>
          <a:p>
            <a:pPr lvl="1" eaLnBrk="1" hangingPunct="1"/>
            <a:r>
              <a:rPr lang="en-US" altLang="en-US" sz="2400" dirty="0"/>
              <a:t>Electrical/Electronic</a:t>
            </a:r>
          </a:p>
          <a:p>
            <a:pPr eaLnBrk="1" hangingPunct="1"/>
            <a:r>
              <a:rPr lang="en-US" altLang="en-US" sz="2800" dirty="0"/>
              <a:t>You can do EME</a:t>
            </a:r>
          </a:p>
          <a:p>
            <a:pPr lvl="1" eaLnBrk="1" hangingPunct="1"/>
            <a:endParaRPr lang="en-US" altLang="en-US" dirty="0"/>
          </a:p>
          <a:p>
            <a:pPr lvl="1"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7E3621A5-0B18-814A-A174-5287F38DF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Rotating Platform</a:t>
            </a:r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51FEE367-9C61-E11E-89DF-D5511AEC3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4343400"/>
            <a:ext cx="32289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3">
            <a:extLst>
              <a:ext uri="{FF2B5EF4-FFF2-40B4-BE49-F238E27FC236}">
                <a16:creationId xmlns:a16="http://schemas.microsoft.com/office/drawing/2014/main" id="{DD5FAF8B-3F72-2210-CEEF-DD02AB9E7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93737" y="1287463"/>
            <a:ext cx="31845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4">
            <a:extLst>
              <a:ext uri="{FF2B5EF4-FFF2-40B4-BE49-F238E27FC236}">
                <a16:creationId xmlns:a16="http://schemas.microsoft.com/office/drawing/2014/main" id="{3F2A345B-1376-6550-D8C6-4EBE0CF18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295400"/>
            <a:ext cx="3968750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6CCA4D67-B5E1-C1CF-AC06-FD7C1F746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Rotating Platform (Part 2)</a:t>
            </a:r>
          </a:p>
        </p:txBody>
      </p:sp>
      <p:pic>
        <p:nvPicPr>
          <p:cNvPr id="22531" name="Picture 2">
            <a:extLst>
              <a:ext uri="{FF2B5EF4-FFF2-40B4-BE49-F238E27FC236}">
                <a16:creationId xmlns:a16="http://schemas.microsoft.com/office/drawing/2014/main" id="{5061F4E9-A47E-11C9-8BEA-92EE9DAD9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20900"/>
            <a:ext cx="4267200" cy="301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3">
            <a:extLst>
              <a:ext uri="{FF2B5EF4-FFF2-40B4-BE49-F238E27FC236}">
                <a16:creationId xmlns:a16="http://schemas.microsoft.com/office/drawing/2014/main" id="{D21BEE52-DF69-8629-9742-9CAA4D55F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24000"/>
            <a:ext cx="3770313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3865EA66-0375-A490-6420-53C4CD1E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Dish Assembly</a:t>
            </a:r>
          </a:p>
        </p:txBody>
      </p:sp>
      <p:pic>
        <p:nvPicPr>
          <p:cNvPr id="24579" name="Picture 2">
            <a:extLst>
              <a:ext uri="{FF2B5EF4-FFF2-40B4-BE49-F238E27FC236}">
                <a16:creationId xmlns:a16="http://schemas.microsoft.com/office/drawing/2014/main" id="{9FC9278B-0E79-96B1-D91E-6979377FB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4389438" cy="287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3">
            <a:extLst>
              <a:ext uri="{FF2B5EF4-FFF2-40B4-BE49-F238E27FC236}">
                <a16:creationId xmlns:a16="http://schemas.microsoft.com/office/drawing/2014/main" id="{DED7A524-B7F9-C613-6F9B-D24D269F8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2971800"/>
            <a:ext cx="4852987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90C2552F-3E2D-44FA-D09F-32A8389CC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Lift Frame</a:t>
            </a:r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48683C87-BB76-8B9D-BF41-A30694D64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39639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3">
            <a:extLst>
              <a:ext uri="{FF2B5EF4-FFF2-40B4-BE49-F238E27FC236}">
                <a16:creationId xmlns:a16="http://schemas.microsoft.com/office/drawing/2014/main" id="{29737C54-0639-E61D-EABF-82EEAD478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05" y="3267075"/>
            <a:ext cx="283314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>
            <a:extLst>
              <a:ext uri="{FF2B5EF4-FFF2-40B4-BE49-F238E27FC236}">
                <a16:creationId xmlns:a16="http://schemas.microsoft.com/office/drawing/2014/main" id="{46D48D65-FF22-EFE1-2161-A4B7BF495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0" y="4572000"/>
            <a:ext cx="2554288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D64031B2-F3B6-3E2E-B961-15EFA8BBD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Crane</a:t>
            </a:r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7538E03C-D472-D163-1F8C-9D994C812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447800"/>
            <a:ext cx="258445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>
            <a:extLst>
              <a:ext uri="{FF2B5EF4-FFF2-40B4-BE49-F238E27FC236}">
                <a16:creationId xmlns:a16="http://schemas.microsoft.com/office/drawing/2014/main" id="{9E03FA31-1364-9B1C-C740-3825B5572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447800"/>
            <a:ext cx="259715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>
            <a:extLst>
              <a:ext uri="{FF2B5EF4-FFF2-40B4-BE49-F238E27FC236}">
                <a16:creationId xmlns:a16="http://schemas.microsoft.com/office/drawing/2014/main" id="{3D0F4B85-BEFA-9457-F73E-2814A3C29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3657600"/>
            <a:ext cx="25781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5">
            <a:extLst>
              <a:ext uri="{FF2B5EF4-FFF2-40B4-BE49-F238E27FC236}">
                <a16:creationId xmlns:a16="http://schemas.microsoft.com/office/drawing/2014/main" id="{C1B5F628-205F-EE0E-6321-1D266B8C9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75" y="3663950"/>
            <a:ext cx="258445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6">
            <a:extLst>
              <a:ext uri="{FF2B5EF4-FFF2-40B4-BE49-F238E27FC236}">
                <a16:creationId xmlns:a16="http://schemas.microsoft.com/office/drawing/2014/main" id="{A0F88AF7-FBAE-EE71-1401-5A247F22F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55788"/>
            <a:ext cx="2590800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EA7D8CEF-C396-07AC-2829-5FF862AD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Elevation Actuator</a:t>
            </a:r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ED98AE13-2418-8BA8-CC6C-6E31F04CB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38004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3">
            <a:extLst>
              <a:ext uri="{FF2B5EF4-FFF2-40B4-BE49-F238E27FC236}">
                <a16:creationId xmlns:a16="http://schemas.microsoft.com/office/drawing/2014/main" id="{C64BB620-7AE3-9E5E-DE90-43C9ABA4C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240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>
            <a:extLst>
              <a:ext uri="{FF2B5EF4-FFF2-40B4-BE49-F238E27FC236}">
                <a16:creationId xmlns:a16="http://schemas.microsoft.com/office/drawing/2014/main" id="{B67A0840-9C02-980A-D4C5-19A69794C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6720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3F595-2B04-3C6F-8D96-FD9AE59B6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Mounting the Feed</a:t>
            </a:r>
            <a:br>
              <a:rPr lang="en-US" dirty="0"/>
            </a:br>
            <a:r>
              <a:rPr lang="en-US" dirty="0"/>
              <a:t>Phase 1</a:t>
            </a:r>
          </a:p>
        </p:txBody>
      </p:sp>
      <p:pic>
        <p:nvPicPr>
          <p:cNvPr id="27651" name="Picture 3">
            <a:extLst>
              <a:ext uri="{FF2B5EF4-FFF2-40B4-BE49-F238E27FC236}">
                <a16:creationId xmlns:a16="http://schemas.microsoft.com/office/drawing/2014/main" id="{128B5272-BED5-E490-BDBA-FE176E17B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1828800"/>
            <a:ext cx="5465762" cy="326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>
            <a:extLst>
              <a:ext uri="{FF2B5EF4-FFF2-40B4-BE49-F238E27FC236}">
                <a16:creationId xmlns:a16="http://schemas.microsoft.com/office/drawing/2014/main" id="{0BA5B861-6E0A-BA1D-EAB7-A8B197989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325" y="2362200"/>
            <a:ext cx="25193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41A6F1-722B-C143-D875-4F9A38CC63B7}"/>
              </a:ext>
            </a:extLst>
          </p:cNvPr>
          <p:cNvSpPr txBox="1"/>
          <p:nvPr/>
        </p:nvSpPr>
        <p:spPr>
          <a:xfrm>
            <a:off x="1308989" y="55626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Then my wife caught me changing feeds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41638-CB94-3B39-A5E8-B8964136A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Mounting the Feed </a:t>
            </a:r>
            <a:br>
              <a:rPr lang="en-US" dirty="0"/>
            </a:br>
            <a:r>
              <a:rPr lang="en-US" dirty="0"/>
              <a:t>Phase 2 </a:t>
            </a:r>
            <a:r>
              <a:rPr lang="en-US" sz="3600" dirty="0"/>
              <a:t>(First Attempt)</a:t>
            </a:r>
          </a:p>
        </p:txBody>
      </p:sp>
      <p:pic>
        <p:nvPicPr>
          <p:cNvPr id="28675" name="Picture 3">
            <a:extLst>
              <a:ext uri="{FF2B5EF4-FFF2-40B4-BE49-F238E27FC236}">
                <a16:creationId xmlns:a16="http://schemas.microsoft.com/office/drawing/2014/main" id="{5A3D8166-469A-D72D-DC20-191247BB76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7432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>
            <a:extLst>
              <a:ext uri="{FF2B5EF4-FFF2-40B4-BE49-F238E27FC236}">
                <a16:creationId xmlns:a16="http://schemas.microsoft.com/office/drawing/2014/main" id="{6D7DCE63-1BE1-6C01-D988-2D97E26F2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>
            <a:extLst>
              <a:ext uri="{FF2B5EF4-FFF2-40B4-BE49-F238E27FC236}">
                <a16:creationId xmlns:a16="http://schemas.microsoft.com/office/drawing/2014/main" id="{7F06CF14-0F1B-7C55-8503-5522D072E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86200"/>
            <a:ext cx="325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9CDD8-2F5F-57AD-C4F7-8E2993FB5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Mounting the Feed </a:t>
            </a:r>
            <a:br>
              <a:rPr lang="en-US" dirty="0"/>
            </a:br>
            <a:r>
              <a:rPr lang="en-US" dirty="0"/>
              <a:t>Phase 2 </a:t>
            </a:r>
            <a:r>
              <a:rPr lang="en-US" sz="3600" dirty="0"/>
              <a:t>(Final Solution)</a:t>
            </a:r>
            <a:endParaRPr lang="en-US" dirty="0"/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A2FD56D5-5E1B-DB92-0D3B-F40812751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93825"/>
            <a:ext cx="2209800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5">
            <a:extLst>
              <a:ext uri="{FF2B5EF4-FFF2-40B4-BE49-F238E27FC236}">
                <a16:creationId xmlns:a16="http://schemas.microsoft.com/office/drawing/2014/main" id="{8F3D1381-CF88-47DF-0FFB-8FAF31CA1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143000"/>
            <a:ext cx="2546350" cy="277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1" name="Picture 6">
            <a:extLst>
              <a:ext uri="{FF2B5EF4-FFF2-40B4-BE49-F238E27FC236}">
                <a16:creationId xmlns:a16="http://schemas.microsoft.com/office/drawing/2014/main" id="{3C00179D-A5E7-6583-1DF7-F0541500D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3" y="4262438"/>
            <a:ext cx="1995487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2" name="Picture 2">
            <a:extLst>
              <a:ext uri="{FF2B5EF4-FFF2-40B4-BE49-F238E27FC236}">
                <a16:creationId xmlns:a16="http://schemas.microsoft.com/office/drawing/2014/main" id="{124215FF-0067-1C44-C49C-065107C31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14800"/>
            <a:ext cx="3511550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49C99-15C3-E99B-B950-1D04DD12A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Mounting the Feed </a:t>
            </a:r>
            <a:br>
              <a:rPr lang="en-US" dirty="0"/>
            </a:br>
            <a:r>
              <a:rPr lang="en-US" dirty="0"/>
              <a:t>Phase 2 </a:t>
            </a:r>
            <a:r>
              <a:rPr lang="en-US" sz="3600" dirty="0"/>
              <a:t>(First Attempt) (Continued)</a:t>
            </a:r>
            <a:endParaRPr lang="en-US" dirty="0"/>
          </a:p>
        </p:txBody>
      </p:sp>
      <p:pic>
        <p:nvPicPr>
          <p:cNvPr id="30723" name="Picture 2">
            <a:extLst>
              <a:ext uri="{FF2B5EF4-FFF2-40B4-BE49-F238E27FC236}">
                <a16:creationId xmlns:a16="http://schemas.microsoft.com/office/drawing/2014/main" id="{6BD0DA14-2391-F417-A6F6-92ADD4927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0" y="3608388"/>
            <a:ext cx="276542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>
            <a:extLst>
              <a:ext uri="{FF2B5EF4-FFF2-40B4-BE49-F238E27FC236}">
                <a16:creationId xmlns:a16="http://schemas.microsoft.com/office/drawing/2014/main" id="{1EA9AD36-8EFB-D4F5-76C5-0080E24A2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345916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>
            <a:extLst>
              <a:ext uri="{FF2B5EF4-FFF2-40B4-BE49-F238E27FC236}">
                <a16:creationId xmlns:a16="http://schemas.microsoft.com/office/drawing/2014/main" id="{771E9BA6-3A83-E823-F680-ECD22914F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17650"/>
            <a:ext cx="3533775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2BAF2946-6FA4-2ED0-F494-80D46DCC8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Bio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A4170D49-D0BC-25DE-8ADD-4BB96D2B6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Grew up in SoDak, Ham in 1965</a:t>
            </a:r>
          </a:p>
          <a:p>
            <a:r>
              <a:rPr lang="en-US" altLang="en-US" dirty="0"/>
              <a:t>EE SDSU – US Army</a:t>
            </a:r>
          </a:p>
          <a:p>
            <a:r>
              <a:rPr lang="en-US" altLang="en-US" dirty="0"/>
              <a:t>FAA Chicago 1974</a:t>
            </a:r>
          </a:p>
          <a:p>
            <a:r>
              <a:rPr lang="en-US" altLang="en-US" dirty="0"/>
              <a:t>Indiana, Michigan, Minneapolis, OKC, DC, </a:t>
            </a:r>
          </a:p>
          <a:p>
            <a:pPr lvl="1"/>
            <a:r>
              <a:rPr lang="en-US" altLang="en-US" dirty="0"/>
              <a:t>Alaska 1992, on 3-5 year assignment</a:t>
            </a:r>
          </a:p>
          <a:p>
            <a:r>
              <a:rPr lang="en-US" altLang="en-US" dirty="0"/>
              <a:t>Acquired my EME obsession, 1999</a:t>
            </a:r>
          </a:p>
          <a:p>
            <a:r>
              <a:rPr lang="en-US" altLang="en-US" dirty="0"/>
              <a:t>Wife Lana is very tolerant of my obsession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C57A0-5345-AD54-5F6B-16213B995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FEED WINCH OPERATION</a:t>
            </a:r>
          </a:p>
        </p:txBody>
      </p:sp>
      <p:pic>
        <p:nvPicPr>
          <p:cNvPr id="5" name="IMG_6819">
            <a:hlinkClick r:id="" action="ppaction://media"/>
            <a:extLst>
              <a:ext uri="{FF2B5EF4-FFF2-40B4-BE49-F238E27FC236}">
                <a16:creationId xmlns:a16="http://schemas.microsoft.com/office/drawing/2014/main" id="{62096EE5-85ED-0A91-096F-3E002ADAC28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331766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38ACFF8A-E9B4-5257-0427-A3D6DD551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0220"/>
          </a:xfrm>
        </p:spPr>
        <p:txBody>
          <a:bodyPr/>
          <a:lstStyle/>
          <a:p>
            <a:pPr eaLnBrk="1" hangingPunct="1"/>
            <a:r>
              <a:rPr lang="en-US" altLang="en-US" dirty="0"/>
              <a:t>DIY</a:t>
            </a:r>
          </a:p>
        </p:txBody>
      </p:sp>
      <p:pic>
        <p:nvPicPr>
          <p:cNvPr id="32772" name="Picture 2">
            <a:extLst>
              <a:ext uri="{FF2B5EF4-FFF2-40B4-BE49-F238E27FC236}">
                <a16:creationId xmlns:a16="http://schemas.microsoft.com/office/drawing/2014/main" id="{8EB0E35D-E9BC-264D-8F31-762E8017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239838"/>
            <a:ext cx="41148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6">
            <a:extLst>
              <a:ext uri="{FF2B5EF4-FFF2-40B4-BE49-F238E27FC236}">
                <a16:creationId xmlns:a16="http://schemas.microsoft.com/office/drawing/2014/main" id="{CBD60077-A48D-D82E-A875-C40D57238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0"/>
            <a:ext cx="48768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8">
            <a:extLst>
              <a:ext uri="{FF2B5EF4-FFF2-40B4-BE49-F238E27FC236}">
                <a16:creationId xmlns:a16="http://schemas.microsoft.com/office/drawing/2014/main" id="{AA4D8C7C-F8AD-A29E-B6CF-BFE179F20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19" y="4047284"/>
            <a:ext cx="3463925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DE0AAA-1F1F-6872-831C-32A31EE7FD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39838"/>
            <a:ext cx="3443288" cy="25824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BE1222-ACF0-F4A7-22AB-DCA51A6E5304}"/>
              </a:ext>
            </a:extLst>
          </p:cNvPr>
          <p:cNvSpPr txBox="1"/>
          <p:nvPr/>
        </p:nvSpPr>
        <p:spPr>
          <a:xfrm>
            <a:off x="4260056" y="1014858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ANTENNA POSITION AND TRANSMIT CONTROL PANEL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6A590276-81DD-1541-30AC-186782B5B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altLang="en-US" dirty="0"/>
              <a:t>System Block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0385C7-BBBD-236E-B4AF-881C81558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362976" y="746696"/>
            <a:ext cx="8323824" cy="5379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DDE74-CEDD-84B0-7B32-8F712EAA7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dirty="0"/>
              <a:t>Fabrication Bench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DDEDA8-B2CE-601B-A357-8378F9055B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100" y="925512"/>
            <a:ext cx="754380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858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68FBFA3D-8589-1126-D0FC-8197C107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pPr eaLnBrk="1" hangingPunct="1"/>
            <a:r>
              <a:rPr lang="en-US" altLang="en-US"/>
              <a:t>Test Bench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5CEF62-DF12-C4D1-2D98-EF452FA2D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762000"/>
            <a:ext cx="7416800" cy="55626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591E0BC9-AC9E-8193-7D8C-4575956DA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pPr eaLnBrk="1" hangingPunct="1"/>
            <a:r>
              <a:rPr lang="en-US" altLang="en-US" dirty="0"/>
              <a:t>Operating Console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C6B473-EF23-C806-2EF2-E2284D821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89876"/>
            <a:ext cx="769620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A3C41-8568-35DC-0E37-16ACF3B7A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Antenna Control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C1B48C-AE8B-7B54-E0A7-6DA1B2300A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364" y="1600200"/>
            <a:ext cx="754327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8462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953A4E14-933F-ABB5-DE41-DFE2DFF02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TYPICAL MOON EVENT</a:t>
            </a:r>
          </a:p>
        </p:txBody>
      </p:sp>
      <p:pic>
        <p:nvPicPr>
          <p:cNvPr id="3" name="1296screen">
            <a:hlinkClick r:id="" action="ppaction://media"/>
            <a:extLst>
              <a:ext uri="{FF2B5EF4-FFF2-40B4-BE49-F238E27FC236}">
                <a16:creationId xmlns:a16="http://schemas.microsoft.com/office/drawing/2014/main" id="{28D77C0A-CF39-1719-AECF-96D96A1465A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AC7FA-BB21-A2DB-4A7A-E860B94B0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QRV EME on 9 Bands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7309DD8-9424-4932-FD60-2613567FA1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219" y="1981200"/>
            <a:ext cx="79968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736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C8AA1-D6CE-0E47-305C-9EC0A17A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Future EME System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75D4D79-0AD7-6970-F392-8DDFC45BF8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450582" y="1600200"/>
            <a:ext cx="224283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1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B6D48E69-D22F-EC8A-C415-F7C0D2E87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MOTIVATION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4750464B-7F9A-42CF-31EB-CC22DCB47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638"/>
            <a:ext cx="8077200" cy="28575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I acquired an unusual relationship with the Moon</a:t>
            </a:r>
          </a:p>
          <a:p>
            <a:pPr eaLnBrk="1" hangingPunct="1"/>
            <a:r>
              <a:rPr lang="en-US" altLang="en-US" sz="2800" dirty="0"/>
              <a:t>Typically about 0.5 degree of arc</a:t>
            </a:r>
          </a:p>
          <a:p>
            <a:pPr eaLnBrk="1" hangingPunct="1"/>
            <a:r>
              <a:rPr lang="en-US" altLang="en-US" sz="2800" dirty="0"/>
              <a:t>The thought of reflecting a signal off the moon is seemingly absurd considering:</a:t>
            </a:r>
          </a:p>
          <a:p>
            <a:pPr lvl="1"/>
            <a:r>
              <a:rPr lang="en-US" altLang="en-US" sz="2400" dirty="0"/>
              <a:t>Average 238,000 miles from Earth +/- 14,000 miles</a:t>
            </a:r>
          </a:p>
          <a:p>
            <a:pPr lvl="1"/>
            <a:r>
              <a:rPr lang="en-US" altLang="en-US" sz="2400" dirty="0"/>
              <a:t>Only 7% reflective</a:t>
            </a:r>
          </a:p>
          <a:p>
            <a:pPr lvl="1" eaLnBrk="1" hangingPunct="1"/>
            <a:r>
              <a:rPr lang="en-US" altLang="en-US" sz="2400" dirty="0"/>
              <a:t>Huge path loss; hundreds of dB</a:t>
            </a:r>
          </a:p>
          <a:p>
            <a:pPr lvl="1"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560968C9-D306-8481-CD95-7DB7F056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altLang="en-US" dirty="0"/>
              <a:t>Lesotho</a:t>
            </a:r>
          </a:p>
        </p:txBody>
      </p:sp>
      <p:pic>
        <p:nvPicPr>
          <p:cNvPr id="35843" name="Content Placeholder 1">
            <a:extLst>
              <a:ext uri="{FF2B5EF4-FFF2-40B4-BE49-F238E27FC236}">
                <a16:creationId xmlns:a16="http://schemas.microsoft.com/office/drawing/2014/main" id="{D87101C7-BF4F-7283-ECA9-E9CB7AB39A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1663700"/>
            <a:ext cx="3352800" cy="3525838"/>
          </a:xfrm>
        </p:spPr>
      </p:pic>
      <p:pic>
        <p:nvPicPr>
          <p:cNvPr id="35844" name="Picture 3">
            <a:extLst>
              <a:ext uri="{FF2B5EF4-FFF2-40B4-BE49-F238E27FC236}">
                <a16:creationId xmlns:a16="http://schemas.microsoft.com/office/drawing/2014/main" id="{4729C9A3-396A-BE23-42E8-20AED2760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63700"/>
            <a:ext cx="4067175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TextBox 14">
            <a:extLst>
              <a:ext uri="{FF2B5EF4-FFF2-40B4-BE49-F238E27FC236}">
                <a16:creationId xmlns:a16="http://schemas.microsoft.com/office/drawing/2014/main" id="{DE8DC5B1-39A1-3303-E58E-0BC127FE7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251450"/>
            <a:ext cx="3048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MOON TRACKING PROGRAM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080362DB-115B-4AC5-876A-D197E3B15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How I got Hooked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430D7-D717-51D3-BCE0-9E7817FE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72000"/>
            <a:ext cx="8229600" cy="15541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Amateur Satellites in 1992 until about 1998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1997 EME contest, heard my 1</a:t>
            </a:r>
            <a:r>
              <a:rPr lang="en-US" baseline="30000" dirty="0"/>
              <a:t>st</a:t>
            </a:r>
            <a:r>
              <a:rPr lang="en-US" dirty="0"/>
              <a:t> moon signal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The Ultimate ham radio challenge – EME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196" name="Picture 2">
            <a:extLst>
              <a:ext uri="{FF2B5EF4-FFF2-40B4-BE49-F238E27FC236}">
                <a16:creationId xmlns:a16="http://schemas.microsoft.com/office/drawing/2014/main" id="{C6703DD4-3DE7-44F5-1A38-BBE05128A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3163888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2">
            <a:extLst>
              <a:ext uri="{FF2B5EF4-FFF2-40B4-BE49-F238E27FC236}">
                <a16:creationId xmlns:a16="http://schemas.microsoft.com/office/drawing/2014/main" id="{94DC4B90-156F-59CC-06C4-B8B6FF0AB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12863"/>
            <a:ext cx="424497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5E2CAF1C-57D9-A6B9-B225-1F99115DE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Hooked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E4378-22B3-123F-25B8-977239548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Technology “Sport”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Civil, Mechanical, Electrical, Electronic Engineering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Astrophysics – Moon dynamics are complicated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Control systems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High Power Amplifiers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Low noise, high sensitivity receivers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EME Attracts all kinds of people from carpenters to Nobel Prize winners                  (~3000 world-wide?)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BDCFB-EF17-45A1-7824-9881DAD5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WSJT Inventor and </a:t>
            </a:r>
            <a:r>
              <a:rPr lang="en-US" dirty="0" err="1"/>
              <a:t>EME’er</a:t>
            </a:r>
            <a:br>
              <a:rPr lang="en-US" dirty="0"/>
            </a:br>
            <a:r>
              <a:rPr lang="en-US" sz="3600" dirty="0"/>
              <a:t>and Nobel Prize Winner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F3EF32-A1C0-9AC8-9F4F-23EAC30BB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338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C494D00C-F67C-AAA8-D71C-1C014960D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History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EA28F290-7045-EBCD-8F47-C2ED89D96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The first EME projects started just after the conclusion of WWII.</a:t>
            </a:r>
          </a:p>
          <a:p>
            <a:r>
              <a:rPr lang="en-US" altLang="en-US" sz="2800" dirty="0"/>
              <a:t>Project Diana, 1946 - Radar echoes</a:t>
            </a:r>
          </a:p>
          <a:p>
            <a:r>
              <a:rPr lang="en-US" altLang="en-US" sz="2800" dirty="0"/>
              <a:t>US Navy's Moon Relay project in 1951</a:t>
            </a:r>
          </a:p>
          <a:p>
            <a:r>
              <a:rPr lang="en-US" altLang="en-US" sz="2800" dirty="0"/>
              <a:t>1960: The first amateur two-way EME contact</a:t>
            </a:r>
          </a:p>
          <a:p>
            <a:r>
              <a:rPr lang="en-US" altLang="en-US" sz="2800" dirty="0"/>
              <a:t>By 2000 estimated</a:t>
            </a:r>
            <a:r>
              <a:rPr lang="en-US" altLang="en-US" sz="2800" b="1" dirty="0"/>
              <a:t> </a:t>
            </a:r>
            <a:r>
              <a:rPr lang="en-US" altLang="en-US" sz="2800" dirty="0"/>
              <a:t>1000 amateurs worldwide had successfully completed at least one EME QSO.</a:t>
            </a:r>
          </a:p>
          <a:p>
            <a:r>
              <a:rPr lang="en-US" altLang="en-US" sz="2800" dirty="0"/>
              <a:t>Estimated ~3000 EME capable stations today.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5C5C9147-DB56-C256-EADD-9F7E5F8F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Thanks to W5UN</a:t>
            </a:r>
          </a:p>
        </p:txBody>
      </p:sp>
      <p:pic>
        <p:nvPicPr>
          <p:cNvPr id="11267" name="Content Placeholder 4">
            <a:extLst>
              <a:ext uri="{FF2B5EF4-FFF2-40B4-BE49-F238E27FC236}">
                <a16:creationId xmlns:a16="http://schemas.microsoft.com/office/drawing/2014/main" id="{9A8654BB-2923-1051-663E-5AAC4F19BF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143000"/>
            <a:ext cx="7400925" cy="50974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3366</TotalTime>
  <Words>577</Words>
  <Application>Microsoft Office PowerPoint</Application>
  <PresentationFormat>On-screen Show (4:3)</PresentationFormat>
  <Paragraphs>114</Paragraphs>
  <Slides>40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Earth Moon Earth Communications</vt:lpstr>
      <vt:lpstr>Contents</vt:lpstr>
      <vt:lpstr>Bio</vt:lpstr>
      <vt:lpstr>MOTIVATION</vt:lpstr>
      <vt:lpstr>How I got Hooked</vt:lpstr>
      <vt:lpstr>Hooked</vt:lpstr>
      <vt:lpstr>WSJT Inventor and EME’er and Nobel Prize Winner</vt:lpstr>
      <vt:lpstr>History</vt:lpstr>
      <vt:lpstr>Thanks to W5UN</vt:lpstr>
      <vt:lpstr>The Steps (to building an EME superstation)</vt:lpstr>
      <vt:lpstr>Structural Design</vt:lpstr>
      <vt:lpstr>Acquire a Dish (1999)</vt:lpstr>
      <vt:lpstr>Original Transportable Dish </vt:lpstr>
      <vt:lpstr>Modifications</vt:lpstr>
      <vt:lpstr>Design</vt:lpstr>
      <vt:lpstr>Alternatives</vt:lpstr>
      <vt:lpstr>Beg, Borrow, Barter</vt:lpstr>
      <vt:lpstr>Tower (Pilings)</vt:lpstr>
      <vt:lpstr>Tower Top</vt:lpstr>
      <vt:lpstr>Rotating Platform</vt:lpstr>
      <vt:lpstr>Rotating Platform (Part 2)</vt:lpstr>
      <vt:lpstr>Dish Assembly</vt:lpstr>
      <vt:lpstr>Lift Frame</vt:lpstr>
      <vt:lpstr>Crane</vt:lpstr>
      <vt:lpstr>Elevation Actuator</vt:lpstr>
      <vt:lpstr>Mounting the Feed Phase 1</vt:lpstr>
      <vt:lpstr>Mounting the Feed  Phase 2 (First Attempt)</vt:lpstr>
      <vt:lpstr>Mounting the Feed  Phase 2 (Final Solution)</vt:lpstr>
      <vt:lpstr>Mounting the Feed  Phase 2 (First Attempt) (Continued)</vt:lpstr>
      <vt:lpstr>FEED WINCH OPERATION</vt:lpstr>
      <vt:lpstr>DIY</vt:lpstr>
      <vt:lpstr>System Block</vt:lpstr>
      <vt:lpstr>Fabrication Bench</vt:lpstr>
      <vt:lpstr>Test Bench</vt:lpstr>
      <vt:lpstr>Operating Console</vt:lpstr>
      <vt:lpstr>Antenna Control</vt:lpstr>
      <vt:lpstr>TYPICAL MOON EVENT</vt:lpstr>
      <vt:lpstr>QRV EME on 9 Bands</vt:lpstr>
      <vt:lpstr>Your Future EME System</vt:lpstr>
      <vt:lpstr>Lesotho</vt:lpstr>
    </vt:vector>
  </TitlesOfParts>
  <Company>PTT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Earth Moon Earth Communications</dc:title>
  <dc:creator>Mike</dc:creator>
  <cp:lastModifiedBy>Mike Melum</cp:lastModifiedBy>
  <cp:revision>80</cp:revision>
  <dcterms:created xsi:type="dcterms:W3CDTF">2013-06-06T00:50:52Z</dcterms:created>
  <dcterms:modified xsi:type="dcterms:W3CDTF">2026-07-31T16:06:10Z</dcterms:modified>
</cp:coreProperties>
</file>